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19"/>
  </p:notesMasterIdLst>
  <p:sldIdLst>
    <p:sldId id="267" r:id="rId2"/>
    <p:sldId id="259" r:id="rId3"/>
    <p:sldId id="257" r:id="rId4"/>
    <p:sldId id="260" r:id="rId5"/>
    <p:sldId id="258" r:id="rId6"/>
    <p:sldId id="266" r:id="rId7"/>
    <p:sldId id="268" r:id="rId8"/>
    <p:sldId id="261" r:id="rId9"/>
    <p:sldId id="270" r:id="rId10"/>
    <p:sldId id="271" r:id="rId11"/>
    <p:sldId id="262" r:id="rId12"/>
    <p:sldId id="272" r:id="rId13"/>
    <p:sldId id="273" r:id="rId14"/>
    <p:sldId id="263" r:id="rId15"/>
    <p:sldId id="264" r:id="rId16"/>
    <p:sldId id="265" r:id="rId17"/>
    <p:sldId id="269" r:id="rId18"/>
  </p:sldIdLst>
  <p:sldSz cx="130048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4" d="100"/>
          <a:sy n="44" d="100"/>
        </p:scale>
        <p:origin x="6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22:25:06.7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1669,'26'-26,"1"-5,-15 18,61-72,548-624,-443 520,-112 126,61-45,-44 44,204-165,-255 203,1 1,30-18,-56 39,-1-1,0 0,0-1,1 0,-2 0,1 0,1 1,2-2,4-1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6T00:21:47.09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81,'27'-1,"0"-2,0-1,17-5,36-4,60-7,-51 6,0 4,39 3,231 9,-323 0,0 2,-1 1,6 3,4 0,28 1,390-3,-264-8,-177 2,22-1,0 2,0 2,0 2,0 2,67 16,6 1,99 35,-171-46,2-3,0-1,20 0,-14-1,-1 1,19 7,139 54,-186-61,-1 1,0 1,6 6,-3-3,1 0,6 0,-3-2,1-3,0 0,0-2,1-1,0-2,0-1,19-1,-11 0,-1 3,34 7,-26-4,37 1,323-6,-209-5,326 2,-488-2,1-2,-1-1,0-2,19-7,8-5,-44 12,1 0,0 2,1 1,3 0,-6 2,18-2,-1-1,13-5,-36 7,0-1,0 0,-1 0,0-2,0 1,0-1,-1-1,9-7,-8 7,0 0,1 0,-1 1,1 0,7-1,-6 2,0-1,-1 0,1-1,2-3,9-9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22:25:07.8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0,'5'1,"-1"1,1 0,-1 0,0 0,0 0,0 1,0-1,2 3,6 3,65 51,9 14,-16-14,288 249,-142-133,-32-29,138 154,-277-252,4 8,-16-17,2-1,22 17,-29-29,-2 0,1 5,-8-10,55 55,-34-39,-27-27,0 2,-1 0,8 11,-8-5,-4-2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22:25:20.2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1669,'26'-26,"1"-5,-15 18,61-72,548-624,-443 520,-112 126,61-45,-44 44,204-165,-255 203,1 1,30-18,-56 39,-1-1,0 0,0-1,1 0,-2 0,1 0,1 1,2-2,4-1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22:25:20.2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0,'5'1,"-1"1,1 0,-1 0,0 0,0 0,0 1,0-1,2 3,6 3,65 51,9 14,-16-14,288 249,-142-133,-32-29,138 154,-277-252,4 8,-16-17,2-1,22 17,-29-29,-2 0,1 5,-8-10,55 55,-34-39,-27-27,0 2,-1 0,8 11,-8-5,-4-2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22:25:21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1669,'26'-26,"1"-5,-15 18,61-72,548-624,-443 520,-112 126,61-45,-44 44,204-165,-255 203,1 1,30-18,-56 39,-1-1,0 0,0-1,1 0,-2 0,1 0,1 1,2-2,4-1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22:25:21.0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0,'5'1,"-1"1,1 0,-1 0,0 0,0 0,0 1,0-1,2 3,6 3,65 51,9 14,-16-14,288 249,-142-133,-32-29,138 154,-277-252,4 8,-16-17,2-1,22 17,-29-29,-2 0,1 5,-8-10,55 55,-34-39,-27-27,0 2,-1 0,8 11,-8-5,-4-2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22:25:21.6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1669,'26'-26,"1"-5,-15 18,61-72,548-624,-443 520,-112 126,61-45,-44 44,204-165,-255 203,1 1,30-18,-56 39,-1-1,0 0,0-1,1 0,-2 0,1 0,1 1,2-2,4-1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22:25:21.6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0,'5'1,"-1"1,1 0,-1 0,0 0,0 0,0 1,0-1,2 3,6 3,65 51,9 14,-16-14,288 249,-142-133,-32-29,138 154,-277-252,4 8,-16-17,2-1,22 17,-29-29,-2 0,1 5,-8-10,55 55,-34-39,-27-27,0 2,-1 0,8 11,-8-5,-4-2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6T00:21:30.71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1,'20'2,"-1"0,-1 1,1 2,0 0,-1 0,15 8,18 5,-13-5,0 2,0 3,-8-4,1-1,0-1,13 1,-2-6,0-1,1-3,-1-1,1-3,17-2,30 0,477 2,-543 3,0 0,0 2,0 1,9 3,-5-1,0-2,27 3,-41-7,14 0,0 2,-1 1,19 5,43 9,-63-14,-1 1,1 1,-1 1,19 9,-5-1,1-2,13 2,19 6,-45-14,0-1,0-1,1-1,26 0,114-5,-74-1,-55 2,-4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94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5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4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FEFE-D024-4049-9AED-34A6264C4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DCCA45-B111-42FE-A7B2-AF23AAF1A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DE887-CD74-4D3B-9A29-E230BF62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66FB-0375-4746-A678-ED99B7C2440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EE612-73E8-4750-B3FF-8C6BF77A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476DA-AEF9-4300-B0FD-3A807ADF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1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4487C-6FF0-44EF-BDDD-131A81473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D8557-4E46-43D0-B635-35144308D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2D50-3512-441E-BC8A-FC4E754E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66FB-0375-4746-A678-ED99B7C2440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4093A-F8AB-4674-817E-7C074DF91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644AC-82AC-4AA5-AD98-6C2E0272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1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D57DFA-ACB8-432D-9DB5-CBD3BFD67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78300-127E-4532-BD06-D0AA01A06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8CF4D-7379-453E-A0A1-41EB7AAD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66FB-0375-4746-A678-ED99B7C2440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5B6D9-08E8-4EC8-9E54-115B387C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6B764-93DF-47C1-AC91-2C0EFB1E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6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7537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9E35-C222-445E-9454-8A51B76B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972C-5776-4854-B2EC-A6696C843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6FF0D-8DE0-4A59-B174-991DEBAF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66FB-0375-4746-A678-ED99B7C2440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FDA0D-0F84-4086-B2A8-AF949B83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006B6-4186-4223-8075-BED21EA6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0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3F34-F5F1-41D8-A4BC-D1184A62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60A84-4483-4EF4-8AC8-3F88CD84C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22958-A4B6-4858-B5D8-DEC696373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66FB-0375-4746-A678-ED99B7C2440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E1A24-A471-4B53-968F-95530353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C266E-BDD5-4BF2-9072-31CAD058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3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9BB6-9635-4CCE-A28B-747C75AC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96B6-0C17-492A-977B-AB37C41A2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E1726-6323-4CDA-B46C-14D62FB29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51939-330F-4832-9F84-EABFF18D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66FB-0375-4746-A678-ED99B7C2440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292BB-01A2-4EE3-B37F-2AE326EC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2A04A-503C-41AA-AA32-9C443990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4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ADAF9-7F03-497D-8E08-1BF9FD763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1BCF1-0761-4394-B591-A3D2C66EC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4BB87-1E2B-4080-A69C-8D8509C37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F4DB6-EFED-4B10-BCB5-B509FB8E6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3856D-56E9-4D0C-A135-DB6634223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5C024F-7F29-43AC-8027-1633D63F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66FB-0375-4746-A678-ED99B7C2440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DA2D6-9BD1-46A6-AF3D-B66B6E3D0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F9FC9-C022-4A51-95FA-4E16236F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0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774E-F8A4-45EB-8774-42EA0B71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8C61D-BF2C-4915-ABC9-C304A9D9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66FB-0375-4746-A678-ED99B7C2440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835F7-A80F-404B-AA2D-DA445E44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FC7071-E454-477B-AEB5-41641FEA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0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B8CB73-44EA-4A5C-979D-813B7B51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66FB-0375-4746-A678-ED99B7C2440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10C49-A22F-46B3-A423-E99BA124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35687-479A-43BA-A049-F2E14579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0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D94E-9080-4465-96A2-F3BF5B26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107B7-7FC7-4E7D-B41F-809A240B5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B3076-462F-4A56-BC53-F015A39C2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567FB-F645-4FD8-8F5E-8B4A7C20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66FB-0375-4746-A678-ED99B7C2440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2036C-BB9E-4EDF-8362-2902641D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FD0BC-FDDF-404D-802F-55646ED5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9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3854C-51CD-4CC4-BCDE-6DC84CC4A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DA9529-81EF-4FFD-A059-FC66DCC68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57E00-0F73-43B6-94B7-F83D76498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C920-F66D-406B-8E15-440F7705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66FB-0375-4746-A678-ED99B7C2440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257DF-1E05-4B5B-B62A-6129BCF5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63521-29A3-480C-8B21-75D2D654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9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1458F-F20C-44B4-8EA4-73F7E62E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5DCB9-55BC-441A-90D7-B9BB53A03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71808-7D4A-40B9-A345-2336D215E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C66FB-0375-4746-A678-ED99B7C2440B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DF478-6871-4F90-A7D4-C1741EA69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23134-8B35-4A15-9B0F-B43EF3ADB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2967711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4652930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5.xml"/><Relationship Id="rId3" Type="http://schemas.openxmlformats.org/officeDocument/2006/relationships/image" Target="../media/image7.png"/><Relationship Id="rId7" Type="http://schemas.openxmlformats.org/officeDocument/2006/relationships/customXml" Target="../ink/ink1.xml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customXml" Target="../ink/ink3.xml"/><Relationship Id="rId5" Type="http://schemas.openxmlformats.org/officeDocument/2006/relationships/image" Target="../media/image9.png"/><Relationship Id="rId15" Type="http://schemas.openxmlformats.org/officeDocument/2006/relationships/customXml" Target="../ink/ink7.xml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customXml" Target="../ink/ink2.xml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0.xml"/><Relationship Id="rId5" Type="http://schemas.openxmlformats.org/officeDocument/2006/relationships/image" Target="../media/image17.png"/><Relationship Id="rId4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rain">
            <a:extLst>
              <a:ext uri="{FF2B5EF4-FFF2-40B4-BE49-F238E27FC236}">
                <a16:creationId xmlns:a16="http://schemas.microsoft.com/office/drawing/2014/main" id="{5862CE5C-A177-4F4F-9F2A-B9A1C7E26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4"/>
            <a:ext cx="13004800" cy="975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0B5D1-E4E7-4684-AEE6-0B0FF3A8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26924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X-Linked ALD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8F5557-6ED1-4BA5-A157-E8E4FA0AEDED}"/>
              </a:ext>
            </a:extLst>
          </p:cNvPr>
          <p:cNvSpPr txBox="1"/>
          <p:nvPr/>
        </p:nvSpPr>
        <p:spPr>
          <a:xfrm>
            <a:off x="9463314" y="8157029"/>
            <a:ext cx="281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Nikhil </a:t>
            </a:r>
            <a:r>
              <a:rPr lang="en-US" sz="4000" dirty="0" err="1">
                <a:solidFill>
                  <a:schemeClr val="bg1"/>
                </a:solidFill>
              </a:rPr>
              <a:t>Desen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2933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FF62-EB09-4417-B9F3-D8AB2D75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000"/>
            <a:ext cx="13004800" cy="2438400"/>
          </a:xfrm>
        </p:spPr>
        <p:txBody>
          <a:bodyPr/>
          <a:lstStyle/>
          <a:p>
            <a:pPr algn="ctr"/>
            <a:r>
              <a:rPr lang="en-US" dirty="0"/>
              <a:t>What is the primary goal?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7AF8DF-BE56-488F-855E-F96CCF53E3B3}"/>
              </a:ext>
            </a:extLst>
          </p:cNvPr>
          <p:cNvSpPr txBox="1"/>
          <p:nvPr/>
        </p:nvSpPr>
        <p:spPr>
          <a:xfrm>
            <a:off x="1059543" y="2931886"/>
            <a:ext cx="11154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 determine what may be the cause of increased severity of ALD in males.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D8F1B1-4F4A-4641-9DE5-3B0382DE13B1}"/>
              </a:ext>
            </a:extLst>
          </p:cNvPr>
          <p:cNvSpPr txBox="1"/>
          <p:nvPr/>
        </p:nvSpPr>
        <p:spPr>
          <a:xfrm>
            <a:off x="2128479" y="3694592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Aim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1DDACB-4E6D-4847-B8BD-5BD4333148D9}"/>
              </a:ext>
            </a:extLst>
          </p:cNvPr>
          <p:cNvSpPr txBox="1"/>
          <p:nvPr/>
        </p:nvSpPr>
        <p:spPr>
          <a:xfrm>
            <a:off x="5953411" y="3694592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Aim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C2F792-48C0-4F2E-87BB-1D7E54C20260}"/>
              </a:ext>
            </a:extLst>
          </p:cNvPr>
          <p:cNvSpPr txBox="1"/>
          <p:nvPr/>
        </p:nvSpPr>
        <p:spPr>
          <a:xfrm>
            <a:off x="9778343" y="3694592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Aim 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152897-40FB-4BF9-9FC3-989A0432C6DF}"/>
              </a:ext>
            </a:extLst>
          </p:cNvPr>
          <p:cNvSpPr/>
          <p:nvPr/>
        </p:nvSpPr>
        <p:spPr>
          <a:xfrm>
            <a:off x="1059543" y="4580669"/>
            <a:ext cx="3164114" cy="410754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Identify regions responsible for transporter function.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25C9E4-F261-49D6-8853-C736D4373609}"/>
              </a:ext>
            </a:extLst>
          </p:cNvPr>
          <p:cNvSpPr/>
          <p:nvPr/>
        </p:nvSpPr>
        <p:spPr>
          <a:xfrm>
            <a:off x="8709407" y="4580669"/>
            <a:ext cx="3164114" cy="410754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DD31DA-A1B8-4735-B205-D61C1A8E9691}"/>
              </a:ext>
            </a:extLst>
          </p:cNvPr>
          <p:cNvSpPr/>
          <p:nvPr/>
        </p:nvSpPr>
        <p:spPr>
          <a:xfrm>
            <a:off x="4884475" y="4580669"/>
            <a:ext cx="3164114" cy="410754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Look at differential expression of genes in ABCD1 mutant male and females.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B02CC01-31A1-4F29-AC51-C6EE4C2EDF07}"/>
              </a:ext>
            </a:extLst>
          </p:cNvPr>
          <p:cNvSpPr/>
          <p:nvPr/>
        </p:nvSpPr>
        <p:spPr>
          <a:xfrm>
            <a:off x="4223655" y="5058934"/>
            <a:ext cx="660820" cy="349049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444BC35-D12C-43AE-B6D9-2682DAC45F5E}"/>
              </a:ext>
            </a:extLst>
          </p:cNvPr>
          <p:cNvSpPr/>
          <p:nvPr/>
        </p:nvSpPr>
        <p:spPr>
          <a:xfrm>
            <a:off x="4223655" y="7670799"/>
            <a:ext cx="660820" cy="349049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A51A171-4D31-4ED8-BF91-35D0C28E7D9A}"/>
              </a:ext>
            </a:extLst>
          </p:cNvPr>
          <p:cNvSpPr/>
          <p:nvPr/>
        </p:nvSpPr>
        <p:spPr>
          <a:xfrm>
            <a:off x="8048587" y="5073448"/>
            <a:ext cx="660820" cy="349049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E1F5FAE-2EBF-4B0E-B0FC-24AE3E48C01B}"/>
              </a:ext>
            </a:extLst>
          </p:cNvPr>
          <p:cNvSpPr/>
          <p:nvPr/>
        </p:nvSpPr>
        <p:spPr>
          <a:xfrm>
            <a:off x="8048587" y="7685313"/>
            <a:ext cx="660820" cy="349049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Beveled 15">
            <a:extLst>
              <a:ext uri="{FF2B5EF4-FFF2-40B4-BE49-F238E27FC236}">
                <a16:creationId xmlns:a16="http://schemas.microsoft.com/office/drawing/2014/main" id="{36B4510A-979F-45A8-B8E8-F765E0791C09}"/>
              </a:ext>
            </a:extLst>
          </p:cNvPr>
          <p:cNvSpPr/>
          <p:nvPr/>
        </p:nvSpPr>
        <p:spPr>
          <a:xfrm>
            <a:off x="1059543" y="8861676"/>
            <a:ext cx="10813978" cy="63862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/>
              <a:t>Hypothesis: Differential expression in males could lead to more extreme cases of ALD. </a:t>
            </a:r>
          </a:p>
        </p:txBody>
      </p:sp>
    </p:spTree>
    <p:extLst>
      <p:ext uri="{BB962C8B-B14F-4D97-AF65-F5344CB8AC3E}">
        <p14:creationId xmlns:p14="http://schemas.microsoft.com/office/powerpoint/2010/main" val="80485190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666592E8-84A7-415A-A313-09A5FD7FB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3236" r="2216" b="1246"/>
          <a:stretch/>
        </p:blipFill>
        <p:spPr>
          <a:xfrm>
            <a:off x="1900419" y="1808964"/>
            <a:ext cx="9203961" cy="7944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DCE1D-8663-4677-9788-D50EFA0F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2438400"/>
          </a:xfrm>
        </p:spPr>
        <p:txBody>
          <a:bodyPr/>
          <a:lstStyle/>
          <a:p>
            <a:pPr algn="ctr"/>
            <a:r>
              <a:rPr lang="en-US" sz="5400" dirty="0"/>
              <a:t>Aim 1: Identify regions of the protein responsible for transporter function.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C7003-DE60-4AD3-9998-19FB11B3CD0A}"/>
              </a:ext>
            </a:extLst>
          </p:cNvPr>
          <p:cNvSpPr txBox="1"/>
          <p:nvPr/>
        </p:nvSpPr>
        <p:spPr>
          <a:xfrm>
            <a:off x="10014857" y="7068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15191-F4FF-41B4-B1F9-52D0099DB766}"/>
              </a:ext>
            </a:extLst>
          </p:cNvPr>
          <p:cNvSpPr txBox="1"/>
          <p:nvPr/>
        </p:nvSpPr>
        <p:spPr>
          <a:xfrm>
            <a:off x="9057865" y="7253123"/>
            <a:ext cx="3946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Use </a:t>
            </a:r>
            <a:r>
              <a:rPr lang="en-US" sz="2400" b="1" dirty="0" err="1">
                <a:solidFill>
                  <a:srgbClr val="FF0000"/>
                </a:solidFill>
              </a:rPr>
              <a:t>clustalomega</a:t>
            </a:r>
            <a:r>
              <a:rPr lang="en-US" sz="2400" b="1" dirty="0">
                <a:solidFill>
                  <a:srgbClr val="FF0000"/>
                </a:solidFill>
              </a:rPr>
              <a:t> to find homologs of sequences in zebrafish shown to cause the mutation. </a:t>
            </a:r>
          </a:p>
        </p:txBody>
      </p:sp>
    </p:spTree>
    <p:extLst>
      <p:ext uri="{BB962C8B-B14F-4D97-AF65-F5344CB8AC3E}">
        <p14:creationId xmlns:p14="http://schemas.microsoft.com/office/powerpoint/2010/main" val="197637198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ADCB1C1-49A1-4456-8508-9C57AE8CC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1625600"/>
            <a:ext cx="11611427" cy="812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DCE1D-8663-4677-9788-D50EFA0F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2438400"/>
          </a:xfrm>
        </p:spPr>
        <p:txBody>
          <a:bodyPr/>
          <a:lstStyle/>
          <a:p>
            <a:pPr algn="ctr"/>
            <a:r>
              <a:rPr lang="en-US" sz="5400" dirty="0"/>
              <a:t>Aim 1: Identify regions of the protein responsible for transporter function. </a:t>
            </a:r>
          </a:p>
        </p:txBody>
      </p:sp>
    </p:spTree>
    <p:extLst>
      <p:ext uri="{BB962C8B-B14F-4D97-AF65-F5344CB8AC3E}">
        <p14:creationId xmlns:p14="http://schemas.microsoft.com/office/powerpoint/2010/main" val="411498319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0676340C-B0FA-43F2-B126-BDB48F623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8" y="1188719"/>
            <a:ext cx="12235544" cy="85648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DCE1D-8663-4677-9788-D50EFA0F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2438400"/>
          </a:xfrm>
        </p:spPr>
        <p:txBody>
          <a:bodyPr/>
          <a:lstStyle/>
          <a:p>
            <a:pPr algn="ctr"/>
            <a:r>
              <a:rPr lang="en-US" sz="5400" dirty="0"/>
              <a:t>Aim 1: Identify regions of the protein responsible for transporter function. </a:t>
            </a:r>
          </a:p>
        </p:txBody>
      </p:sp>
    </p:spTree>
    <p:extLst>
      <p:ext uri="{BB962C8B-B14F-4D97-AF65-F5344CB8AC3E}">
        <p14:creationId xmlns:p14="http://schemas.microsoft.com/office/powerpoint/2010/main" val="4785452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C11B-483A-412A-97F9-F9F02F19A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2438400"/>
          </a:xfrm>
        </p:spPr>
        <p:txBody>
          <a:bodyPr/>
          <a:lstStyle/>
          <a:p>
            <a:pPr algn="ctr"/>
            <a:r>
              <a:rPr lang="en-US" sz="5400" dirty="0"/>
              <a:t>Aim 2: Look at gene expression of differentially expressed genes in males and females.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07A05-DD83-4279-B263-52A34EB2D604}"/>
              </a:ext>
            </a:extLst>
          </p:cNvPr>
          <p:cNvSpPr txBox="1"/>
          <p:nvPr/>
        </p:nvSpPr>
        <p:spPr>
          <a:xfrm>
            <a:off x="1" y="9187543"/>
            <a:ext cx="130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Why: Given that the expression levels of the gene are about the same, there must be another factor playing a part. </a:t>
            </a:r>
          </a:p>
        </p:txBody>
      </p:sp>
      <p:pic>
        <p:nvPicPr>
          <p:cNvPr id="2050" name="Picture 2" descr="RNA-seqlopedia">
            <a:extLst>
              <a:ext uri="{FF2B5EF4-FFF2-40B4-BE49-F238E27FC236}">
                <a16:creationId xmlns:a16="http://schemas.microsoft.com/office/drawing/2014/main" id="{54C9DE47-E7D9-497D-B4E0-0A55631E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52" y="2438210"/>
            <a:ext cx="8413296" cy="67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656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154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7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24" y="904127"/>
            <a:ext cx="11885006" cy="3530147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074" name="Picture 2" descr="Future Directions in ADHD | Everyday Health">
            <a:extLst>
              <a:ext uri="{FF2B5EF4-FFF2-40B4-BE49-F238E27FC236}">
                <a16:creationId xmlns:a16="http://schemas.microsoft.com/office/drawing/2014/main" id="{A8D28A86-F15E-416F-933C-9200F5CDE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8" r="19756"/>
          <a:stretch/>
        </p:blipFill>
        <p:spPr bwMode="auto">
          <a:xfrm>
            <a:off x="6505484" y="3544712"/>
            <a:ext cx="5122565" cy="506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5A7A-FDF3-4D53-B281-AE511C455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98" y="1080611"/>
            <a:ext cx="10993622" cy="18852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Future Directions: Upregulation of the ABCD2 gene.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01BDC-A1F2-410B-B59E-73AAF48FFF71}"/>
              </a:ext>
            </a:extLst>
          </p:cNvPr>
          <p:cNvSpPr txBox="1"/>
          <p:nvPr/>
        </p:nvSpPr>
        <p:spPr>
          <a:xfrm>
            <a:off x="1519897" y="3547662"/>
            <a:ext cx="4323781" cy="5067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>
                <a:hlinkClick r:id="rId3"/>
              </a:rPr>
              <a:t>https://www.ncbi.nlm.nih.gov/pmc/articles/PMC2967711/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30639662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4162-64F0-4958-BDED-E901951E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EFCC2-190D-454D-94D1-10E6B4E3189A}"/>
              </a:ext>
            </a:extLst>
          </p:cNvPr>
          <p:cNvSpPr txBox="1"/>
          <p:nvPr/>
        </p:nvSpPr>
        <p:spPr>
          <a:xfrm>
            <a:off x="1436914" y="4064000"/>
            <a:ext cx="6228806" cy="317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4C4AE-AD47-4BE0-AEDF-7ECD46989E0F}"/>
              </a:ext>
            </a:extLst>
          </p:cNvPr>
          <p:cNvSpPr txBox="1"/>
          <p:nvPr/>
        </p:nvSpPr>
        <p:spPr>
          <a:xfrm>
            <a:off x="441960" y="2941320"/>
            <a:ext cx="7376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upload.wikimedia.org%2Fwikipedia%2Fcommons%2Fthumb%2Fc%2Fcb%2FPeroxisome.svg%2F1200px-Peroxisome.svg.png&amp;imgrefurl=https%3A%2F%2Fen.wikipedia.org%2Fwiki%2FPeroxisome&amp;tbnid=hEp91eL7de9viM&amp;vet=12ahUKEwjU_O28n9LoAhXHNawKHXvwCf0QMygBegUIARCFAg..i&amp;docid=bQv55noxXvaxKM&amp;w=1200&amp;h=1200&amp;q=peroxisome%20structure&amp;hl=</a:t>
            </a:r>
            <a:r>
              <a:rPr lang="en-US" dirty="0" err="1"/>
              <a:t>en&amp;ved</a:t>
            </a:r>
            <a:r>
              <a:rPr lang="en-US" dirty="0"/>
              <a:t>=2ahUKEwjU_O28n9LoAhXHNawKHXvwCf0QMygBegUIARCFAg</a:t>
            </a:r>
          </a:p>
        </p:txBody>
      </p:sp>
    </p:spTree>
    <p:extLst>
      <p:ext uri="{BB962C8B-B14F-4D97-AF65-F5344CB8AC3E}">
        <p14:creationId xmlns:p14="http://schemas.microsoft.com/office/powerpoint/2010/main" val="33682833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669F-382D-44F4-B224-25A601BF7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DB3D69-DC4A-40B1-AA1E-02BCF68C7984}"/>
              </a:ext>
            </a:extLst>
          </p:cNvPr>
          <p:cNvSpPr txBox="1"/>
          <p:nvPr/>
        </p:nvSpPr>
        <p:spPr>
          <a:xfrm>
            <a:off x="1554480" y="2987040"/>
            <a:ext cx="8213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https://www.ncbi.nlm.nih.gov/pmc/articles/PMC4652930/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Yan, Fang &amp; Wang, </a:t>
            </a:r>
            <a:r>
              <a:rPr lang="en-US" dirty="0" err="1"/>
              <a:t>Wenbo</a:t>
            </a:r>
            <a:r>
              <a:rPr lang="en-US" dirty="0"/>
              <a:t> &amp; Ying, Hui &amp; Li, </a:t>
            </a:r>
            <a:r>
              <a:rPr lang="en-US" dirty="0" err="1"/>
              <a:t>Hongyu</a:t>
            </a:r>
            <a:r>
              <a:rPr lang="en-US" dirty="0"/>
              <a:t> &amp; Chen, Jing &amp; Xu, Chao. (2017). S149R, a novel mutation in the ABCD1 gene Causing X-linked adrenoleukodystrophy. </a:t>
            </a:r>
            <a:r>
              <a:rPr lang="en-US" dirty="0" err="1"/>
              <a:t>Oncotarget</a:t>
            </a:r>
            <a:r>
              <a:rPr lang="en-US" dirty="0"/>
              <a:t>. 8. 10.18632/oncotarget.20974.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https://www.google.com/url?sa=i&amp;url=https%3A%2F%2Frnaseq.uoregon.edu%2F&amp;psig=AOvVaw0gw9RG6H4-hKM1n0AGvweR&amp;ust=1586232730563000&amp;source=images&amp;cd=vfe&amp;ved=0CAIQjRxqFwoTCMDo1MX30ugCFQAAAAAdAAAAABAO</a:t>
            </a:r>
          </a:p>
        </p:txBody>
      </p:sp>
    </p:spTree>
    <p:extLst>
      <p:ext uri="{BB962C8B-B14F-4D97-AF65-F5344CB8AC3E}">
        <p14:creationId xmlns:p14="http://schemas.microsoft.com/office/powerpoint/2010/main" val="5376717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CD1672-B82F-428A-87D1-82FF8AFC6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539239"/>
            <a:ext cx="11734800" cy="821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59F1F-9D01-42C0-A05E-29098E98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999" y="0"/>
            <a:ext cx="10464800" cy="2438400"/>
          </a:xfrm>
        </p:spPr>
        <p:txBody>
          <a:bodyPr/>
          <a:lstStyle/>
          <a:p>
            <a:pPr algn="ctr"/>
            <a:r>
              <a:rPr lang="en-US" dirty="0"/>
              <a:t>What is X-linked ALD?</a:t>
            </a:r>
          </a:p>
        </p:txBody>
      </p:sp>
    </p:spTree>
    <p:extLst>
      <p:ext uri="{BB962C8B-B14F-4D97-AF65-F5344CB8AC3E}">
        <p14:creationId xmlns:p14="http://schemas.microsoft.com/office/powerpoint/2010/main" val="36340158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9013A-327F-4B6C-8C2C-71E318AD2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2438400"/>
          </a:xfrm>
        </p:spPr>
        <p:txBody>
          <a:bodyPr/>
          <a:lstStyle/>
          <a:p>
            <a:pPr algn="ctr"/>
            <a:r>
              <a:rPr lang="en-US" dirty="0"/>
              <a:t>What are the symptoms of ALD?</a:t>
            </a:r>
          </a:p>
        </p:txBody>
      </p:sp>
      <p:pic>
        <p:nvPicPr>
          <p:cNvPr id="5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id="{89BC4A9E-6278-459F-9633-7127384BC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4358640" cy="3701146"/>
          </a:xfrm>
          <a:prstGeom prst="rect">
            <a:avLst/>
          </a:prstGeom>
        </p:spPr>
      </p:pic>
      <p:pic>
        <p:nvPicPr>
          <p:cNvPr id="7" name="Picture 6" descr="A picture containing clothing, man, dress, holding&#10;&#10;Description automatically generated">
            <a:extLst>
              <a:ext uri="{FF2B5EF4-FFF2-40B4-BE49-F238E27FC236}">
                <a16:creationId xmlns:a16="http://schemas.microsoft.com/office/drawing/2014/main" id="{B8BC567F-B01C-4D1A-85B7-568586425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r="13372"/>
          <a:stretch/>
        </p:blipFill>
        <p:spPr>
          <a:xfrm>
            <a:off x="7422818" y="2438400"/>
            <a:ext cx="5581981" cy="3701146"/>
          </a:xfrm>
          <a:prstGeom prst="rect">
            <a:avLst/>
          </a:prstGeom>
        </p:spPr>
      </p:pic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D3FA176-0783-4653-BC56-3B87C4384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62"/>
            <a:ext cx="4358640" cy="3427337"/>
          </a:xfrm>
          <a:prstGeom prst="rect">
            <a:avLst/>
          </a:prstGeom>
        </p:spPr>
      </p:pic>
      <p:pic>
        <p:nvPicPr>
          <p:cNvPr id="11" name="Picture 10" descr="A picture containing person, man, player, ball&#10;&#10;Description automatically generated">
            <a:extLst>
              <a:ext uri="{FF2B5EF4-FFF2-40B4-BE49-F238E27FC236}">
                <a16:creationId xmlns:a16="http://schemas.microsoft.com/office/drawing/2014/main" id="{2E2A379C-52E0-4D14-845D-0508FD1A1E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18" y="6326263"/>
            <a:ext cx="5581982" cy="342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642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2E43-8E3F-40B3-95AE-78C79F0B3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2438400"/>
          </a:xfrm>
        </p:spPr>
        <p:txBody>
          <a:bodyPr/>
          <a:lstStyle/>
          <a:p>
            <a:pPr algn="ctr"/>
            <a:r>
              <a:rPr lang="en-US" dirty="0"/>
              <a:t>What gene is responsible?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78574-7DE6-42AB-A080-FDA8DCB2E007}"/>
              </a:ext>
            </a:extLst>
          </p:cNvPr>
          <p:cNvSpPr txBox="1"/>
          <p:nvPr/>
        </p:nvSpPr>
        <p:spPr>
          <a:xfrm>
            <a:off x="1921790" y="6023804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Molecular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F5894-FE0E-43DC-A314-2D968809FE80}"/>
              </a:ext>
            </a:extLst>
          </p:cNvPr>
          <p:cNvSpPr txBox="1"/>
          <p:nvPr/>
        </p:nvSpPr>
        <p:spPr>
          <a:xfrm>
            <a:off x="5606978" y="6023804"/>
            <a:ext cx="290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Biological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51A56-E7C1-4594-BA99-331226C099D6}"/>
              </a:ext>
            </a:extLst>
          </p:cNvPr>
          <p:cNvSpPr txBox="1"/>
          <p:nvPr/>
        </p:nvSpPr>
        <p:spPr>
          <a:xfrm>
            <a:off x="9373112" y="6053449"/>
            <a:ext cx="290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Cellular Component</a:t>
            </a:r>
          </a:p>
        </p:txBody>
      </p:sp>
      <p:pic>
        <p:nvPicPr>
          <p:cNvPr id="1026" name="Picture 2" descr="Peroxisome - Wikipedia">
            <a:extLst>
              <a:ext uri="{FF2B5EF4-FFF2-40B4-BE49-F238E27FC236}">
                <a16:creationId xmlns:a16="http://schemas.microsoft.com/office/drawing/2014/main" id="{2F13D702-9CBD-451F-8F7D-45C4F4A7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113" y="6763657"/>
            <a:ext cx="2908980" cy="29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2336E49-959E-4F52-B174-E2FFA390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208" y="6648566"/>
            <a:ext cx="3148517" cy="302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CD proteins - Adrenoleukodystrophy.info">
            <a:extLst>
              <a:ext uri="{FF2B5EF4-FFF2-40B4-BE49-F238E27FC236}">
                <a16:creationId xmlns:a16="http://schemas.microsoft.com/office/drawing/2014/main" id="{827A4E32-05F8-48E2-B2E1-59386983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96" y="7301121"/>
            <a:ext cx="4188588" cy="126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071E8D32-23A8-4670-9349-4EEF452C92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5615"/>
            <a:ext cx="13004800" cy="166151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5646219-D868-41DC-92C2-C43F03BC780A}"/>
              </a:ext>
            </a:extLst>
          </p:cNvPr>
          <p:cNvGrpSpPr/>
          <p:nvPr/>
        </p:nvGrpSpPr>
        <p:grpSpPr>
          <a:xfrm>
            <a:off x="8515957" y="4494694"/>
            <a:ext cx="675446" cy="657854"/>
            <a:chOff x="2466897" y="5169309"/>
            <a:chExt cx="1188720" cy="11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9FC03B2-39B3-4C76-8A7F-4DF906A3C61D}"/>
                    </a:ext>
                  </a:extLst>
                </p14:cNvPr>
                <p14:cNvContentPartPr/>
                <p14:nvPr/>
              </p14:nvContentPartPr>
              <p14:xfrm>
                <a:off x="2496057" y="5169309"/>
                <a:ext cx="1077120" cy="1057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9FC03B2-39B3-4C76-8A7F-4DF906A3C61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80226" y="5153475"/>
                  <a:ext cx="1108148" cy="1088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45FDF16-09F2-4B5A-B846-7260F8B2AE01}"/>
                    </a:ext>
                  </a:extLst>
                </p14:cNvPr>
                <p14:cNvContentPartPr/>
                <p14:nvPr/>
              </p14:nvContentPartPr>
              <p14:xfrm>
                <a:off x="2466897" y="5253909"/>
                <a:ext cx="1188720" cy="1073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45FDF16-09F2-4B5A-B846-7260F8B2AE0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51056" y="5238071"/>
                  <a:ext cx="1219769" cy="11042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6FEA83-DF1B-43A0-8E4C-65CE450E43DE}"/>
              </a:ext>
            </a:extLst>
          </p:cNvPr>
          <p:cNvGrpSpPr/>
          <p:nvPr/>
        </p:nvGrpSpPr>
        <p:grpSpPr>
          <a:xfrm>
            <a:off x="7947766" y="4523128"/>
            <a:ext cx="675446" cy="657854"/>
            <a:chOff x="2466897" y="5169309"/>
            <a:chExt cx="1188720" cy="11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2F6B54D-D587-4A9B-9B1C-2412CCEC73A7}"/>
                    </a:ext>
                  </a:extLst>
                </p14:cNvPr>
                <p14:cNvContentPartPr/>
                <p14:nvPr/>
              </p14:nvContentPartPr>
              <p14:xfrm>
                <a:off x="2496057" y="5169309"/>
                <a:ext cx="1077120" cy="1057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2F6B54D-D587-4A9B-9B1C-2412CCEC73A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80226" y="5153475"/>
                  <a:ext cx="1108148" cy="1088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7AA9977-28BB-4423-B061-A7C1FF1970E1}"/>
                    </a:ext>
                  </a:extLst>
                </p14:cNvPr>
                <p14:cNvContentPartPr/>
                <p14:nvPr/>
              </p14:nvContentPartPr>
              <p14:xfrm>
                <a:off x="2466897" y="5253909"/>
                <a:ext cx="1188720" cy="1073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7AA9977-28BB-4423-B061-A7C1FF1970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51056" y="5238071"/>
                  <a:ext cx="1219769" cy="11042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44D80C-D559-402F-A727-62B8995FC46D}"/>
              </a:ext>
            </a:extLst>
          </p:cNvPr>
          <p:cNvGrpSpPr/>
          <p:nvPr/>
        </p:nvGrpSpPr>
        <p:grpSpPr>
          <a:xfrm>
            <a:off x="5021761" y="4523311"/>
            <a:ext cx="675446" cy="657854"/>
            <a:chOff x="2466897" y="5169309"/>
            <a:chExt cx="1188720" cy="11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2293DCE-22E9-4874-9DC1-09B36EC7C008}"/>
                    </a:ext>
                  </a:extLst>
                </p14:cNvPr>
                <p14:cNvContentPartPr/>
                <p14:nvPr/>
              </p14:nvContentPartPr>
              <p14:xfrm>
                <a:off x="2496057" y="5169309"/>
                <a:ext cx="1077120" cy="1057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2293DCE-22E9-4874-9DC1-09B36EC7C00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80226" y="5153475"/>
                  <a:ext cx="1108148" cy="1088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0CD8BE-5B6C-4B3C-901E-6BE370599A66}"/>
                    </a:ext>
                  </a:extLst>
                </p14:cNvPr>
                <p14:cNvContentPartPr/>
                <p14:nvPr/>
              </p14:nvContentPartPr>
              <p14:xfrm>
                <a:off x="2466897" y="5253909"/>
                <a:ext cx="1188720" cy="1073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0CD8BE-5B6C-4B3C-901E-6BE370599A6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51056" y="5238071"/>
                  <a:ext cx="1219769" cy="11042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B06032-6789-4A70-8048-067A85CA86FF}"/>
              </a:ext>
            </a:extLst>
          </p:cNvPr>
          <p:cNvGrpSpPr/>
          <p:nvPr/>
        </p:nvGrpSpPr>
        <p:grpSpPr>
          <a:xfrm>
            <a:off x="3655468" y="4499276"/>
            <a:ext cx="675446" cy="657854"/>
            <a:chOff x="2466897" y="5169309"/>
            <a:chExt cx="1188720" cy="11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E4CB988-D82D-4498-AC50-BD2DA49C6C7A}"/>
                    </a:ext>
                  </a:extLst>
                </p14:cNvPr>
                <p14:cNvContentPartPr/>
                <p14:nvPr/>
              </p14:nvContentPartPr>
              <p14:xfrm>
                <a:off x="2496057" y="5169309"/>
                <a:ext cx="1077120" cy="1057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E4CB988-D82D-4498-AC50-BD2DA49C6C7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80226" y="5153475"/>
                  <a:ext cx="1108148" cy="1088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DC7DE86-E0A7-4AF7-B56A-AAE0C5F40149}"/>
                    </a:ext>
                  </a:extLst>
                </p14:cNvPr>
                <p14:cNvContentPartPr/>
                <p14:nvPr/>
              </p14:nvContentPartPr>
              <p14:xfrm>
                <a:off x="2466897" y="5253909"/>
                <a:ext cx="1188720" cy="1073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DC7DE86-E0A7-4AF7-B56A-AAE0C5F4014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51056" y="5238071"/>
                  <a:ext cx="1219769" cy="1104202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7121B52-C435-44F7-8610-1D69BC380DDE}"/>
              </a:ext>
            </a:extLst>
          </p:cNvPr>
          <p:cNvSpPr/>
          <p:nvPr/>
        </p:nvSpPr>
        <p:spPr>
          <a:xfrm>
            <a:off x="3867048" y="1676720"/>
            <a:ext cx="52707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ABCD1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7EFC19-A162-4181-8A66-0BCF6CDC1E53}"/>
              </a:ext>
            </a:extLst>
          </p:cNvPr>
          <p:cNvSpPr txBox="1"/>
          <p:nvPr/>
        </p:nvSpPr>
        <p:spPr>
          <a:xfrm>
            <a:off x="4481027" y="5275383"/>
            <a:ext cx="465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Marked areas are probable for mutation in ALD.</a:t>
            </a:r>
          </a:p>
        </p:txBody>
      </p:sp>
    </p:spTree>
    <p:extLst>
      <p:ext uri="{BB962C8B-B14F-4D97-AF65-F5344CB8AC3E}">
        <p14:creationId xmlns:p14="http://schemas.microsoft.com/office/powerpoint/2010/main" val="54193388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Ataxin-2 is a conserved RNA Binding Protein"/>
          <p:cNvSpPr txBox="1">
            <a:spLocks noGrp="1"/>
          </p:cNvSpPr>
          <p:nvPr>
            <p:ph type="title"/>
          </p:nvPr>
        </p:nvSpPr>
        <p:spPr>
          <a:xfrm>
            <a:off x="0" y="150409"/>
            <a:ext cx="13004800" cy="1955801"/>
          </a:xfrm>
          <a:prstGeom prst="rect">
            <a:avLst/>
          </a:prstGeom>
        </p:spPr>
        <p:txBody>
          <a:bodyPr/>
          <a:lstStyle/>
          <a:p>
            <a:pPr algn="ctr">
              <a:defRPr sz="4500"/>
            </a:pPr>
            <a:r>
              <a:rPr lang="en-US" sz="8800" dirty="0"/>
              <a:t>How well is the gene conserved?</a:t>
            </a:r>
            <a:endParaRPr sz="8800" dirty="0"/>
          </a:p>
        </p:txBody>
      </p:sp>
      <p:sp>
        <p:nvSpPr>
          <p:cNvPr id="128" name="Rounded Rectangle"/>
          <p:cNvSpPr/>
          <p:nvPr/>
        </p:nvSpPr>
        <p:spPr>
          <a:xfrm>
            <a:off x="2684803" y="2315633"/>
            <a:ext cx="8915401" cy="673101"/>
          </a:xfrm>
          <a:prstGeom prst="roundRect">
            <a:avLst>
              <a:gd name="adj" fmla="val 2830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130" name="Rounded Rectangle"/>
          <p:cNvSpPr/>
          <p:nvPr/>
        </p:nvSpPr>
        <p:spPr>
          <a:xfrm>
            <a:off x="8675696" y="2315633"/>
            <a:ext cx="1385702" cy="673101"/>
          </a:xfrm>
          <a:prstGeom prst="roundRect">
            <a:avLst>
              <a:gd name="adj" fmla="val 28302"/>
            </a:avLst>
          </a:prstGeom>
          <a:solidFill>
            <a:srgbClr val="FF40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1" name="Rounded Rectangle"/>
          <p:cNvSpPr/>
          <p:nvPr/>
        </p:nvSpPr>
        <p:spPr>
          <a:xfrm>
            <a:off x="2684803" y="3357033"/>
            <a:ext cx="8882212" cy="673101"/>
          </a:xfrm>
          <a:prstGeom prst="roundRect">
            <a:avLst>
              <a:gd name="adj" fmla="val 2830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4" name="Human"/>
          <p:cNvSpPr txBox="1"/>
          <p:nvPr/>
        </p:nvSpPr>
        <p:spPr>
          <a:xfrm>
            <a:off x="833735" y="2252322"/>
            <a:ext cx="1692771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0">
                <a:solidFill>
                  <a:schemeClr val="accent4">
                    <a:hueOff val="-624705"/>
                    <a:lumOff val="1372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solidFill>
                  <a:srgbClr val="FF0000"/>
                </a:solidFill>
              </a:rPr>
              <a:t>Human</a:t>
            </a:r>
          </a:p>
        </p:txBody>
      </p:sp>
      <p:sp>
        <p:nvSpPr>
          <p:cNvPr id="135" name="Mouse"/>
          <p:cNvSpPr txBox="1"/>
          <p:nvPr/>
        </p:nvSpPr>
        <p:spPr>
          <a:xfrm>
            <a:off x="1150226" y="3293722"/>
            <a:ext cx="1165384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Goat</a:t>
            </a:r>
            <a:endParaRPr dirty="0"/>
          </a:p>
        </p:txBody>
      </p:sp>
      <p:sp>
        <p:nvSpPr>
          <p:cNvPr id="136" name="Rounded Rectangle"/>
          <p:cNvSpPr/>
          <p:nvPr/>
        </p:nvSpPr>
        <p:spPr>
          <a:xfrm>
            <a:off x="2735603" y="4576233"/>
            <a:ext cx="8831412" cy="673101"/>
          </a:xfrm>
          <a:prstGeom prst="roundRect">
            <a:avLst>
              <a:gd name="adj" fmla="val 2830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9" name="Rounded Rectangle"/>
          <p:cNvSpPr/>
          <p:nvPr/>
        </p:nvSpPr>
        <p:spPr>
          <a:xfrm>
            <a:off x="2735603" y="5770033"/>
            <a:ext cx="8831412" cy="673101"/>
          </a:xfrm>
          <a:prstGeom prst="roundRect">
            <a:avLst>
              <a:gd name="adj" fmla="val 2830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2" name="Rounded Rectangle"/>
          <p:cNvSpPr/>
          <p:nvPr/>
        </p:nvSpPr>
        <p:spPr>
          <a:xfrm>
            <a:off x="2684803" y="6976533"/>
            <a:ext cx="8882212" cy="673101"/>
          </a:xfrm>
          <a:prstGeom prst="roundRect">
            <a:avLst>
              <a:gd name="adj" fmla="val 2830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5" name="Drosophila"/>
          <p:cNvSpPr txBox="1"/>
          <p:nvPr/>
        </p:nvSpPr>
        <p:spPr>
          <a:xfrm>
            <a:off x="259184" y="4506383"/>
            <a:ext cx="224998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0" i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Drosophila</a:t>
            </a:r>
          </a:p>
        </p:txBody>
      </p:sp>
      <p:sp>
        <p:nvSpPr>
          <p:cNvPr id="146" name="Arabidopsis"/>
          <p:cNvSpPr txBox="1"/>
          <p:nvPr/>
        </p:nvSpPr>
        <p:spPr>
          <a:xfrm>
            <a:off x="131043" y="5706722"/>
            <a:ext cx="2119555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0" i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Zebrafish</a:t>
            </a:r>
            <a:endParaRPr dirty="0"/>
          </a:p>
        </p:txBody>
      </p:sp>
      <p:sp>
        <p:nvSpPr>
          <p:cNvPr id="147" name="C. elegans"/>
          <p:cNvSpPr txBox="1"/>
          <p:nvPr/>
        </p:nvSpPr>
        <p:spPr>
          <a:xfrm>
            <a:off x="423596" y="6615456"/>
            <a:ext cx="2249984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200" b="0" i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Elephant Shark</a:t>
            </a:r>
            <a:endParaRPr dirty="0"/>
          </a:p>
        </p:txBody>
      </p:sp>
      <p:sp>
        <p:nvSpPr>
          <p:cNvPr id="149" name="1313 AA"/>
          <p:cNvSpPr txBox="1"/>
          <p:nvPr/>
        </p:nvSpPr>
        <p:spPr>
          <a:xfrm>
            <a:off x="10382343" y="2462388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endParaRPr dirty="0"/>
          </a:p>
        </p:txBody>
      </p:sp>
      <p:sp>
        <p:nvSpPr>
          <p:cNvPr id="150" name="1286 AA"/>
          <p:cNvSpPr txBox="1"/>
          <p:nvPr/>
        </p:nvSpPr>
        <p:spPr>
          <a:xfrm>
            <a:off x="10229943" y="3503788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endParaRPr dirty="0"/>
          </a:p>
        </p:txBody>
      </p:sp>
      <p:sp>
        <p:nvSpPr>
          <p:cNvPr id="153" name="LsmAD"/>
          <p:cNvSpPr txBox="1"/>
          <p:nvPr/>
        </p:nvSpPr>
        <p:spPr>
          <a:xfrm>
            <a:off x="5880944" y="1674472"/>
            <a:ext cx="102657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endParaRPr dirty="0"/>
          </a:p>
        </p:txBody>
      </p:sp>
      <p:sp>
        <p:nvSpPr>
          <p:cNvPr id="154" name="PAM2"/>
          <p:cNvSpPr txBox="1"/>
          <p:nvPr/>
        </p:nvSpPr>
        <p:spPr>
          <a:xfrm>
            <a:off x="8480483" y="2400832"/>
            <a:ext cx="1776128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4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en-US" sz="2600" dirty="0" err="1"/>
              <a:t>ABC_tran</a:t>
            </a:r>
            <a:endParaRPr sz="2600" dirty="0"/>
          </a:p>
        </p:txBody>
      </p:sp>
      <p:sp>
        <p:nvSpPr>
          <p:cNvPr id="155" name="ATX-2"/>
          <p:cNvSpPr txBox="1"/>
          <p:nvPr/>
        </p:nvSpPr>
        <p:spPr>
          <a:xfrm>
            <a:off x="606362" y="7535522"/>
            <a:ext cx="102657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0">
                <a:solidFill>
                  <a:srgbClr val="FFFB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endParaRPr dirty="0"/>
          </a:p>
        </p:txBody>
      </p:sp>
      <p:sp>
        <p:nvSpPr>
          <p:cNvPr id="156" name="41%"/>
          <p:cNvSpPr txBox="1"/>
          <p:nvPr/>
        </p:nvSpPr>
        <p:spPr>
          <a:xfrm>
            <a:off x="11574772" y="6987247"/>
            <a:ext cx="144430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248 AA</a:t>
            </a:r>
            <a:endParaRPr dirty="0"/>
          </a:p>
        </p:txBody>
      </p:sp>
      <p:sp>
        <p:nvSpPr>
          <p:cNvPr id="157" name="45%"/>
          <p:cNvSpPr txBox="1"/>
          <p:nvPr/>
        </p:nvSpPr>
        <p:spPr>
          <a:xfrm>
            <a:off x="11600204" y="5778288"/>
            <a:ext cx="144430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766 AA</a:t>
            </a:r>
            <a:endParaRPr dirty="0"/>
          </a:p>
        </p:txBody>
      </p:sp>
      <p:sp>
        <p:nvSpPr>
          <p:cNvPr id="158" name="64%"/>
          <p:cNvSpPr txBox="1"/>
          <p:nvPr/>
        </p:nvSpPr>
        <p:spPr>
          <a:xfrm>
            <a:off x="11600204" y="4556099"/>
            <a:ext cx="134011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730AA</a:t>
            </a:r>
            <a:endParaRPr dirty="0"/>
          </a:p>
        </p:txBody>
      </p:sp>
      <p:sp>
        <p:nvSpPr>
          <p:cNvPr id="159" name="91%"/>
          <p:cNvSpPr txBox="1"/>
          <p:nvPr/>
        </p:nvSpPr>
        <p:spPr>
          <a:xfrm>
            <a:off x="11567015" y="3384339"/>
            <a:ext cx="134011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737AA</a:t>
            </a:r>
            <a:endParaRPr dirty="0"/>
          </a:p>
        </p:txBody>
      </p:sp>
      <p:sp>
        <p:nvSpPr>
          <p:cNvPr id="160" name="Rounded Rectangle"/>
          <p:cNvSpPr/>
          <p:nvPr/>
        </p:nvSpPr>
        <p:spPr>
          <a:xfrm>
            <a:off x="3519687" y="2315633"/>
            <a:ext cx="3345570" cy="673101"/>
          </a:xfrm>
          <a:prstGeom prst="roundRect">
            <a:avLst>
              <a:gd name="adj" fmla="val 28302"/>
            </a:avLst>
          </a:prstGeom>
          <a:solidFill>
            <a:srgbClr val="8EF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solidFill>
                  <a:srgbClr val="8EFA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61" name="SM-ATX"/>
          <p:cNvSpPr txBox="1"/>
          <p:nvPr/>
        </p:nvSpPr>
        <p:spPr>
          <a:xfrm>
            <a:off x="3884443" y="2400490"/>
            <a:ext cx="263809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en-US" sz="2600" dirty="0"/>
              <a:t>ABC_membrane_2</a:t>
            </a:r>
            <a:endParaRPr sz="2600" dirty="0"/>
          </a:p>
        </p:txBody>
      </p:sp>
      <p:sp>
        <p:nvSpPr>
          <p:cNvPr id="167" name="Rounded Rectangle"/>
          <p:cNvSpPr/>
          <p:nvPr/>
        </p:nvSpPr>
        <p:spPr>
          <a:xfrm>
            <a:off x="2863881" y="8616950"/>
            <a:ext cx="812801" cy="673100"/>
          </a:xfrm>
          <a:prstGeom prst="roundRect">
            <a:avLst>
              <a:gd name="adj" fmla="val 28302"/>
            </a:avLst>
          </a:prstGeom>
          <a:solidFill>
            <a:srgbClr val="8EF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solidFill>
                  <a:schemeClr val="accent4">
                    <a:hueOff val="-624705"/>
                    <a:lumOff val="1372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68" name="RNA binding"/>
          <p:cNvSpPr txBox="1"/>
          <p:nvPr/>
        </p:nvSpPr>
        <p:spPr>
          <a:xfrm>
            <a:off x="3687105" y="8763704"/>
            <a:ext cx="119192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Transporter</a:t>
            </a:r>
            <a:endParaRPr dirty="0"/>
          </a:p>
        </p:txBody>
      </p:sp>
      <p:sp>
        <p:nvSpPr>
          <p:cNvPr id="169" name="Rounded Rectangle"/>
          <p:cNvSpPr/>
          <p:nvPr/>
        </p:nvSpPr>
        <p:spPr>
          <a:xfrm>
            <a:off x="7232681" y="8623300"/>
            <a:ext cx="812801" cy="673100"/>
          </a:xfrm>
          <a:prstGeom prst="roundRect">
            <a:avLst>
              <a:gd name="adj" fmla="val 28302"/>
            </a:avLst>
          </a:prstGeom>
          <a:solidFill>
            <a:srgbClr val="FF40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0" name="indirect RNA binding via PABP"/>
          <p:cNvSpPr txBox="1"/>
          <p:nvPr/>
        </p:nvSpPr>
        <p:spPr>
          <a:xfrm>
            <a:off x="8045482" y="8763703"/>
            <a:ext cx="224998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Transporter</a:t>
            </a:r>
            <a:endParaRPr dirty="0"/>
          </a:p>
        </p:txBody>
      </p:sp>
      <p:sp>
        <p:nvSpPr>
          <p:cNvPr id="48" name="Rounded Rectangle">
            <a:extLst>
              <a:ext uri="{FF2B5EF4-FFF2-40B4-BE49-F238E27FC236}">
                <a16:creationId xmlns:a16="http://schemas.microsoft.com/office/drawing/2014/main" id="{867E1485-907E-4146-A071-A390FE83C8F6}"/>
              </a:ext>
            </a:extLst>
          </p:cNvPr>
          <p:cNvSpPr/>
          <p:nvPr/>
        </p:nvSpPr>
        <p:spPr>
          <a:xfrm>
            <a:off x="3519687" y="3367806"/>
            <a:ext cx="3345570" cy="673101"/>
          </a:xfrm>
          <a:prstGeom prst="roundRect">
            <a:avLst>
              <a:gd name="adj" fmla="val 28302"/>
            </a:avLst>
          </a:prstGeom>
          <a:solidFill>
            <a:srgbClr val="8EF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solidFill>
                  <a:srgbClr val="8EFA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0" name="Rounded Rectangle">
            <a:extLst>
              <a:ext uri="{FF2B5EF4-FFF2-40B4-BE49-F238E27FC236}">
                <a16:creationId xmlns:a16="http://schemas.microsoft.com/office/drawing/2014/main" id="{8C6FE3A4-90CC-4494-89FB-0154C33A04BE}"/>
              </a:ext>
            </a:extLst>
          </p:cNvPr>
          <p:cNvSpPr/>
          <p:nvPr/>
        </p:nvSpPr>
        <p:spPr>
          <a:xfrm>
            <a:off x="3530705" y="4560094"/>
            <a:ext cx="3345570" cy="673101"/>
          </a:xfrm>
          <a:prstGeom prst="roundRect">
            <a:avLst>
              <a:gd name="adj" fmla="val 28302"/>
            </a:avLst>
          </a:prstGeom>
          <a:solidFill>
            <a:srgbClr val="8EF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solidFill>
                  <a:srgbClr val="8EFA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2" name="Rounded Rectangle">
            <a:extLst>
              <a:ext uri="{FF2B5EF4-FFF2-40B4-BE49-F238E27FC236}">
                <a16:creationId xmlns:a16="http://schemas.microsoft.com/office/drawing/2014/main" id="{F42AB595-79D5-42E4-84FF-92367962A24E}"/>
              </a:ext>
            </a:extLst>
          </p:cNvPr>
          <p:cNvSpPr/>
          <p:nvPr/>
        </p:nvSpPr>
        <p:spPr>
          <a:xfrm>
            <a:off x="3519687" y="5761777"/>
            <a:ext cx="3345570" cy="673101"/>
          </a:xfrm>
          <a:prstGeom prst="roundRect">
            <a:avLst>
              <a:gd name="adj" fmla="val 28302"/>
            </a:avLst>
          </a:prstGeom>
          <a:solidFill>
            <a:srgbClr val="8EF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solidFill>
                  <a:srgbClr val="8EFA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6" name="Rounded Rectangle">
            <a:extLst>
              <a:ext uri="{FF2B5EF4-FFF2-40B4-BE49-F238E27FC236}">
                <a16:creationId xmlns:a16="http://schemas.microsoft.com/office/drawing/2014/main" id="{3A18EC82-BB7A-4C0F-A9B8-474F7B76CA9E}"/>
              </a:ext>
            </a:extLst>
          </p:cNvPr>
          <p:cNvSpPr/>
          <p:nvPr/>
        </p:nvSpPr>
        <p:spPr>
          <a:xfrm>
            <a:off x="3519687" y="6970736"/>
            <a:ext cx="1857060" cy="673101"/>
          </a:xfrm>
          <a:prstGeom prst="roundRect">
            <a:avLst>
              <a:gd name="adj" fmla="val 28302"/>
            </a:avLst>
          </a:prstGeom>
          <a:solidFill>
            <a:srgbClr val="8EF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solidFill>
                  <a:srgbClr val="8EFA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8" name="Rounded Rectangle">
            <a:extLst>
              <a:ext uri="{FF2B5EF4-FFF2-40B4-BE49-F238E27FC236}">
                <a16:creationId xmlns:a16="http://schemas.microsoft.com/office/drawing/2014/main" id="{256D35AA-61FF-4143-9BB1-31430D5EDB03}"/>
              </a:ext>
            </a:extLst>
          </p:cNvPr>
          <p:cNvSpPr/>
          <p:nvPr/>
        </p:nvSpPr>
        <p:spPr>
          <a:xfrm>
            <a:off x="8675696" y="3352799"/>
            <a:ext cx="1385702" cy="673101"/>
          </a:xfrm>
          <a:prstGeom prst="roundRect">
            <a:avLst>
              <a:gd name="adj" fmla="val 28302"/>
            </a:avLst>
          </a:prstGeom>
          <a:solidFill>
            <a:srgbClr val="FF40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60" name="Rounded Rectangle">
            <a:extLst>
              <a:ext uri="{FF2B5EF4-FFF2-40B4-BE49-F238E27FC236}">
                <a16:creationId xmlns:a16="http://schemas.microsoft.com/office/drawing/2014/main" id="{EEA94F68-86EF-4A98-B516-90B01EF352FA}"/>
              </a:ext>
            </a:extLst>
          </p:cNvPr>
          <p:cNvSpPr/>
          <p:nvPr/>
        </p:nvSpPr>
        <p:spPr>
          <a:xfrm>
            <a:off x="8675696" y="4572541"/>
            <a:ext cx="1385702" cy="673101"/>
          </a:xfrm>
          <a:prstGeom prst="roundRect">
            <a:avLst>
              <a:gd name="adj" fmla="val 28302"/>
            </a:avLst>
          </a:prstGeom>
          <a:solidFill>
            <a:srgbClr val="FF40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2" name="Rounded Rectangle">
            <a:extLst>
              <a:ext uri="{FF2B5EF4-FFF2-40B4-BE49-F238E27FC236}">
                <a16:creationId xmlns:a16="http://schemas.microsoft.com/office/drawing/2014/main" id="{046CC4EC-D153-4B99-8241-DB48CCF1BDF7}"/>
              </a:ext>
            </a:extLst>
          </p:cNvPr>
          <p:cNvSpPr/>
          <p:nvPr/>
        </p:nvSpPr>
        <p:spPr>
          <a:xfrm>
            <a:off x="8690264" y="5776876"/>
            <a:ext cx="1385702" cy="673101"/>
          </a:xfrm>
          <a:prstGeom prst="roundRect">
            <a:avLst>
              <a:gd name="adj" fmla="val 28302"/>
            </a:avLst>
          </a:prstGeom>
          <a:solidFill>
            <a:srgbClr val="FF40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6" name="91%">
            <a:extLst>
              <a:ext uri="{FF2B5EF4-FFF2-40B4-BE49-F238E27FC236}">
                <a16:creationId xmlns:a16="http://schemas.microsoft.com/office/drawing/2014/main" id="{65C0A95D-A886-48F2-9239-C20695D47EC0}"/>
              </a:ext>
            </a:extLst>
          </p:cNvPr>
          <p:cNvSpPr txBox="1"/>
          <p:nvPr/>
        </p:nvSpPr>
        <p:spPr>
          <a:xfrm>
            <a:off x="11574772" y="2290581"/>
            <a:ext cx="144430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745 AA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638925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37C0-E8BF-4160-9642-2DADD718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2438400"/>
          </a:xfrm>
        </p:spPr>
        <p:txBody>
          <a:bodyPr/>
          <a:lstStyle/>
          <a:p>
            <a:pPr algn="ctr"/>
            <a:r>
              <a:rPr lang="en-US" dirty="0"/>
              <a:t>Protein Interaction: ABCD1</a:t>
            </a:r>
          </a:p>
        </p:txBody>
      </p:sp>
      <p:pic>
        <p:nvPicPr>
          <p:cNvPr id="5" name="Picture 4" descr="A picture containing umbrella, air, giant, large&#10;&#10;Description automatically generated">
            <a:extLst>
              <a:ext uri="{FF2B5EF4-FFF2-40B4-BE49-F238E27FC236}">
                <a16:creationId xmlns:a16="http://schemas.microsoft.com/office/drawing/2014/main" id="{3FC270A9-B544-4A4C-B660-52E3DA2DE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3988"/>
            <a:ext cx="13004800" cy="75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164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zebrafish">
            <a:extLst>
              <a:ext uri="{FF2B5EF4-FFF2-40B4-BE49-F238E27FC236}">
                <a16:creationId xmlns:a16="http://schemas.microsoft.com/office/drawing/2014/main" id="{BEDF2174-DE4E-4386-8456-596D571F0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3028022" cy="97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D39F33-C045-4E66-A43D-C653CA482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3028022" cy="24384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is the model organism of choice?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82C2D2-F9DF-4D83-91DC-C9E7ECA8706E}"/>
              </a:ext>
            </a:extLst>
          </p:cNvPr>
          <p:cNvSpPr/>
          <p:nvPr/>
        </p:nvSpPr>
        <p:spPr>
          <a:xfrm>
            <a:off x="386076" y="6966859"/>
            <a:ext cx="2336800" cy="1857828"/>
          </a:xfrm>
          <a:prstGeom prst="roundRect">
            <a:avLst/>
          </a:prstGeom>
          <a:blipFill dpi="0" rotWithShape="1">
            <a:blip r:embed="rId3">
              <a:alphaModFix amt="86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Cheap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32FFC8-A367-4F5E-AE8B-B5791DD8BE40}"/>
              </a:ext>
            </a:extLst>
          </p:cNvPr>
          <p:cNvSpPr/>
          <p:nvPr/>
        </p:nvSpPr>
        <p:spPr>
          <a:xfrm>
            <a:off x="2860767" y="6966859"/>
            <a:ext cx="2336800" cy="1857828"/>
          </a:xfrm>
          <a:prstGeom prst="roundRect">
            <a:avLst/>
          </a:prstGeom>
          <a:blipFill dpi="0" rotWithShape="1">
            <a:blip r:embed="rId3">
              <a:alphaModFix amt="86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Many Offspring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0D0301-F60E-4D83-9A2D-BBCF3008112B}"/>
              </a:ext>
            </a:extLst>
          </p:cNvPr>
          <p:cNvSpPr/>
          <p:nvPr/>
        </p:nvSpPr>
        <p:spPr>
          <a:xfrm>
            <a:off x="7830451" y="6966859"/>
            <a:ext cx="2336800" cy="1857828"/>
          </a:xfrm>
          <a:prstGeom prst="roundRect">
            <a:avLst/>
          </a:prstGeom>
          <a:blipFill dpi="0" rotWithShape="1">
            <a:blip r:embed="rId3">
              <a:alphaModFix amt="86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Transparency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B98A86-F09A-4B8F-B005-15263D1C6EAF}"/>
              </a:ext>
            </a:extLst>
          </p:cNvPr>
          <p:cNvSpPr/>
          <p:nvPr/>
        </p:nvSpPr>
        <p:spPr>
          <a:xfrm>
            <a:off x="10326902" y="6966859"/>
            <a:ext cx="2336800" cy="1857828"/>
          </a:xfrm>
          <a:prstGeom prst="roundRect">
            <a:avLst/>
          </a:prstGeom>
          <a:blipFill dpi="0" rotWithShape="1">
            <a:blip r:embed="rId3">
              <a:alphaModFix amt="86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Eggs Outside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AE44B9-1913-4E24-8079-34DD43347689}"/>
              </a:ext>
            </a:extLst>
          </p:cNvPr>
          <p:cNvSpPr/>
          <p:nvPr/>
        </p:nvSpPr>
        <p:spPr>
          <a:xfrm>
            <a:off x="5334000" y="6966859"/>
            <a:ext cx="2336800" cy="1857828"/>
          </a:xfrm>
          <a:prstGeom prst="roundRect">
            <a:avLst/>
          </a:prstGeom>
          <a:blipFill dpi="0" rotWithShape="1">
            <a:blip r:embed="rId3">
              <a:alphaModFix amt="86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Rapid Growth</a:t>
            </a:r>
          </a:p>
        </p:txBody>
      </p:sp>
    </p:spTree>
    <p:extLst>
      <p:ext uri="{BB962C8B-B14F-4D97-AF65-F5344CB8AC3E}">
        <p14:creationId xmlns:p14="http://schemas.microsoft.com/office/powerpoint/2010/main" val="32721816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5EF82F-5BCC-46FB-AF2D-3AF87B3BA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6" y="1727997"/>
            <a:ext cx="12322628" cy="8666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06248-46DA-4BAB-9493-87454D90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2438400"/>
          </a:xfrm>
        </p:spPr>
        <p:txBody>
          <a:bodyPr/>
          <a:lstStyle/>
          <a:p>
            <a:pPr algn="ctr"/>
            <a:r>
              <a:rPr lang="en-US" dirty="0"/>
              <a:t>Phylogeny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576229-7571-419A-8361-15FA1B0995A7}"/>
                  </a:ext>
                </a:extLst>
              </p14:cNvPr>
              <p14:cNvContentPartPr/>
              <p14:nvPr/>
            </p14:nvContentPartPr>
            <p14:xfrm>
              <a:off x="4803783" y="6791909"/>
              <a:ext cx="971280" cy="132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576229-7571-419A-8361-15FA1B0995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3783" y="6612269"/>
                <a:ext cx="115092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CD1E5F-929C-4CE4-B5F2-863E3498E667}"/>
                  </a:ext>
                </a:extLst>
              </p14:cNvPr>
              <p14:cNvContentPartPr/>
              <p14:nvPr/>
            </p14:nvContentPartPr>
            <p14:xfrm>
              <a:off x="5572743" y="4963109"/>
              <a:ext cx="2111040" cy="175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CD1E5F-929C-4CE4-B5F2-863E3498E6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83103" y="4783109"/>
                <a:ext cx="2290680" cy="5353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11457B5-8C0E-482F-942C-E01D6E40D9CC}"/>
              </a:ext>
            </a:extLst>
          </p:cNvPr>
          <p:cNvSpPr txBox="1"/>
          <p:nvPr/>
        </p:nvSpPr>
        <p:spPr>
          <a:xfrm>
            <a:off x="8897257" y="2815771"/>
            <a:ext cx="3766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Zebrafish and humans have their abcd1 genes fairly conserved.</a:t>
            </a:r>
          </a:p>
        </p:txBody>
      </p:sp>
    </p:spTree>
    <p:extLst>
      <p:ext uri="{BB962C8B-B14F-4D97-AF65-F5344CB8AC3E}">
        <p14:creationId xmlns:p14="http://schemas.microsoft.com/office/powerpoint/2010/main" val="16790662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E2E45-7FD0-41AE-BA0B-AF641E05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gap?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D0783-1AFC-4722-B17E-2503235560F6}"/>
              </a:ext>
            </a:extLst>
          </p:cNvPr>
          <p:cNvSpPr txBox="1"/>
          <p:nvPr/>
        </p:nvSpPr>
        <p:spPr>
          <a:xfrm>
            <a:off x="1270000" y="2394857"/>
            <a:ext cx="10849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Although males are more susceptible to the disease given that it is x-linked, why do males experience more severe versions of the disease than females?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5B1563-A01E-4FF8-B0F3-5834BC04D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34" y="4876800"/>
            <a:ext cx="7515331" cy="252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368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535</Words>
  <Application>Microsoft Office PowerPoint</Application>
  <PresentationFormat>Custom</PresentationFormat>
  <Paragraphs>58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Gill Sans</vt:lpstr>
      <vt:lpstr>Helvetica Neue</vt:lpstr>
      <vt:lpstr>Office Theme</vt:lpstr>
      <vt:lpstr>X-Linked ALD</vt:lpstr>
      <vt:lpstr>What is X-linked ALD?</vt:lpstr>
      <vt:lpstr>What are the symptoms of ALD?</vt:lpstr>
      <vt:lpstr>What gene is responsible?</vt:lpstr>
      <vt:lpstr>How well is the gene conserved?</vt:lpstr>
      <vt:lpstr>Protein Interaction: ABCD1</vt:lpstr>
      <vt:lpstr>What is the model organism of choice?</vt:lpstr>
      <vt:lpstr>Phylogeny</vt:lpstr>
      <vt:lpstr>What is the gap?</vt:lpstr>
      <vt:lpstr>What is the primary goal?</vt:lpstr>
      <vt:lpstr>Aim 1: Identify regions of the protein responsible for transporter function. </vt:lpstr>
      <vt:lpstr>Aim 1: Identify regions of the protein responsible for transporter function. </vt:lpstr>
      <vt:lpstr>Aim 1: Identify regions of the protein responsible for transporter function. </vt:lpstr>
      <vt:lpstr>Aim 2: Look at gene expression of differentially expressed genes in males and females.</vt:lpstr>
      <vt:lpstr>Future Directions: Upregulation of the ABCD2 gene.</vt:lpstr>
      <vt:lpstr>Image 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X-Linked ALD</dc:title>
  <dc:creator>NIKHIL DESEN</dc:creator>
  <cp:lastModifiedBy>NIKHIL DESEN</cp:lastModifiedBy>
  <cp:revision>3</cp:revision>
  <dcterms:created xsi:type="dcterms:W3CDTF">2020-04-06T04:18:44Z</dcterms:created>
  <dcterms:modified xsi:type="dcterms:W3CDTF">2020-04-06T20:25:12Z</dcterms:modified>
</cp:coreProperties>
</file>